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C5B"/>
    <a:srgbClr val="FF9F1C"/>
    <a:srgbClr val="DA7D00"/>
    <a:srgbClr val="FF9201"/>
    <a:srgbClr val="1BA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6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318749436189541E-2"/>
          <c:y val="5.0727089964818228E-2"/>
          <c:w val="0.93552219685156524"/>
          <c:h val="0.760724297760652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Sprint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Planilha1!$B$2</c:f>
              <c:numCache>
                <c:formatCode>#,##0.00</c:formatCode>
                <c:ptCount val="1"/>
                <c:pt idx="0">
                  <c:v>3413.79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0-4F31-884E-767AD5B5F72D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Sprint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Planilha1!$C$2</c:f>
              <c:numCache>
                <c:formatCode>#,##0.00</c:formatCode>
                <c:ptCount val="1"/>
                <c:pt idx="0">
                  <c:v>1904.4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70-4F31-884E-767AD5B5F72D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Sprint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Planilha1!$D$2</c:f>
              <c:numCache>
                <c:formatCode>#,##0.00</c:formatCode>
                <c:ptCount val="1"/>
                <c:pt idx="0">
                  <c:v>3812.06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70-4F31-884E-767AD5B5F72D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Sprint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Planilha1!$E$2</c:f>
              <c:numCache>
                <c:formatCode>#,##0.00</c:formatCode>
                <c:ptCount val="1"/>
                <c:pt idx="0">
                  <c:v>4612.18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8C-497B-9077-ADE7506A9A75}"/>
            </c:ext>
          </c:extLst>
        </c:ser>
        <c:ser>
          <c:idx val="4"/>
          <c:order val="4"/>
          <c:tx>
            <c:strRef>
              <c:f>Planilha1!$F$1</c:f>
              <c:strCache>
                <c:ptCount val="1"/>
                <c:pt idx="0">
                  <c:v>Sprint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Planilha1!$F$2</c:f>
              <c:numCache>
                <c:formatCode>#,##0.00</c:formatCode>
                <c:ptCount val="1"/>
                <c:pt idx="0">
                  <c:v>3310.33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8C-497B-9077-ADE7506A9A75}"/>
            </c:ext>
          </c:extLst>
        </c:ser>
        <c:ser>
          <c:idx val="5"/>
          <c:order val="5"/>
          <c:tx>
            <c:strRef>
              <c:f>Planilha1!$G$1</c:f>
              <c:strCache>
                <c:ptCount val="1"/>
                <c:pt idx="0">
                  <c:v>Sprint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Planilha1!$G$2</c:f>
              <c:numCache>
                <c:formatCode>#,##0.00</c:formatCode>
                <c:ptCount val="1"/>
                <c:pt idx="0">
                  <c:v>2368.81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8C-497B-9077-ADE7506A9A75}"/>
            </c:ext>
          </c:extLst>
        </c:ser>
        <c:ser>
          <c:idx val="6"/>
          <c:order val="6"/>
          <c:tx>
            <c:strRef>
              <c:f>Planilha1!$H$1</c:f>
              <c:strCache>
                <c:ptCount val="1"/>
                <c:pt idx="0">
                  <c:v>Sprint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Planilha1!$H$2</c:f>
              <c:numCache>
                <c:formatCode>#,##0.00</c:formatCode>
                <c:ptCount val="1"/>
                <c:pt idx="0">
                  <c:v>3742.59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8C-497B-9077-ADE7506A9A75}"/>
            </c:ext>
          </c:extLst>
        </c:ser>
        <c:ser>
          <c:idx val="7"/>
          <c:order val="7"/>
          <c:tx>
            <c:strRef>
              <c:f>Planilha1!$I$1</c:f>
              <c:strCache>
                <c:ptCount val="1"/>
                <c:pt idx="0">
                  <c:v>Sprint 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Planilha1!$A$2</c:f>
              <c:strCache>
                <c:ptCount val="1"/>
                <c:pt idx="0">
                  <c:v>Valores</c:v>
                </c:pt>
              </c:strCache>
            </c:strRef>
          </c:cat>
          <c:val>
            <c:numRef>
              <c:f>Planilha1!$I$2</c:f>
              <c:numCache>
                <c:formatCode>#,##0.00</c:formatCode>
                <c:ptCount val="1"/>
                <c:pt idx="0">
                  <c:v>1897.92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8C-497B-9077-ADE7506A9A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94479344"/>
        <c:axId val="1877487968"/>
      </c:barChart>
      <c:catAx>
        <c:axId val="17944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1877487968"/>
        <c:crosses val="autoZero"/>
        <c:auto val="1"/>
        <c:lblAlgn val="ctr"/>
        <c:lblOffset val="100"/>
        <c:noMultiLvlLbl val="0"/>
      </c:catAx>
      <c:valAx>
        <c:axId val="1877487968"/>
        <c:scaling>
          <c:orientation val="minMax"/>
        </c:scaling>
        <c:delete val="0"/>
        <c:axPos val="l"/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BR"/>
          </a:p>
        </c:txPr>
        <c:crossAx val="179447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8C333-C65F-42F3-82A4-F095B24AC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A19E0C-7D95-42B4-B7CA-84D54FCB0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608642-5313-47BE-BB88-E4A06EA77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D9157-104A-4CB7-B699-8AD3D4CF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19A86A-D8F4-42A9-BCB6-C7B16072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88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3635D-DAE0-44F5-8FAC-D3E9DFA8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5A3B492-698B-45E1-B746-BAB812B6C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7BA7F4-BFCF-479A-811E-7B64FD5C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DC80E-F89D-4647-A54C-49EE1589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840670-9A2C-4016-BA91-AAB3920C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21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D93A21-2A75-4E99-9F11-0FC7A07D8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A8FA82-8DA6-454F-8FBA-EB79F3027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DAC46D-AB68-4C25-948C-3112F0D1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AAF355-84FE-4C10-A413-B478C3B6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8B4798-0797-453A-A433-795626AA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94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CB04D-CCA4-4DBE-92AE-05A820E2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A1C16-D6D3-4EC3-8669-72FFC2F3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5937B4-8B2A-4BE9-918B-6B91C6A6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1E4D92-2CAB-42AA-A4F0-93A6C18D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D0982F-FF69-46F6-9DFA-8D495967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63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72D8C-8B48-434C-89B1-365272B0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BA7250-705B-4D6E-9153-EADCB5FC9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66FB62-B2F7-4DCE-A8DF-F1C47D2D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58EA34-2E2A-4277-8E10-2006D7C0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69769C-AE43-4808-B28A-6812F638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73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567B6-B043-4B67-8AB0-3DDF817E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C046E-8A83-4F82-87DB-6ED9F7AC4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0AABBC-3A98-4F65-B169-257C90132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771851-AC2C-478D-A64E-75499D8A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6ECF1B-D182-4391-9722-55AFC570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F654C3-EF37-41F3-B97F-24AB6D79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16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C70B9-9849-4D17-BB17-DFB6171B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6425CB-B0E3-451C-B802-40E4AAE38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217A47-322E-4DC7-8596-2BD48386D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FDAB81-1730-45D0-8A3F-1C0D456E5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2D88018-8F44-4F13-8316-5B80C6CC3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8884A1-F0BF-44D8-B1D1-C50EBACE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C7F091-6E57-4478-94DF-F101E621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08CE99-1B50-41CF-A74B-BC1561B8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66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2A94-39D4-4D41-8373-388F07AF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484A3B6-7F82-4C80-A75A-0A456DBE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B1CB9C-5E76-4FF0-908A-F440D2A3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173F17-408C-4F57-A80A-EBE1AB00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0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3EC4E23-6A4F-48E8-8769-785AA37A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93C1EA-07DA-447E-A270-099E63F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F1D933-E57F-48F5-9743-23AD57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83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9FCC3-50FF-44A3-8394-ACCA4838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42E834-6200-49A9-81C8-0010CA7A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C3EC29-655E-4313-9942-5AE3D87A0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B5E0D-AC1E-48AB-8369-680350C3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CBAA41-A27A-4AA5-AED0-977C608B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4A5262-E03D-45E6-93C6-D07F29E7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91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45681-F459-45F9-A629-3BEB02C8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9B5FC7-7C93-4F6C-AC36-234EF74CD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EDFD90-3832-417D-8B57-CB541BEA0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266313-7BF4-4646-B90D-66AB324A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05F7B-390E-4088-8EA2-FE900E46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D143BC-91B6-4AB2-98B1-0D5DE4A0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96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4962A30-2A8C-492A-B5D9-0EB7BE50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D7E4A0-3BAB-46E2-AF6F-6C70AC30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D908F-1321-4A8B-AA8F-1E584AE90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845D6-74F6-4ECD-81D0-FF3C4A9E0E1B}" type="datetimeFigureOut">
              <a:rPr lang="pt-BR" smtClean="0"/>
              <a:t>27/07/2020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ECEFC-636E-4EFD-8ECF-73DE39BE8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D4D42-736A-4B43-90F5-EA42B1FD8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D668C-36E6-4457-A398-1411D6DD43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84193"/>
            <a:ext cx="899917" cy="1210603"/>
          </a:xfrm>
          <a:prstGeom prst="rect">
            <a:avLst/>
          </a:prstGeom>
        </p:spPr>
      </p:pic>
      <p:pic>
        <p:nvPicPr>
          <p:cNvPr id="19" name="Imagem 18" descr="Uma imagem contendo lego&#10;&#10;Descrição gerada automaticamente">
            <a:extLst>
              <a:ext uri="{FF2B5EF4-FFF2-40B4-BE49-F238E27FC236}">
                <a16:creationId xmlns:a16="http://schemas.microsoft.com/office/drawing/2014/main" id="{8C6B9D42-0D0A-4678-BAF1-D0B76DA8D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26" y="2551417"/>
            <a:ext cx="5302074" cy="43065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858052-CAB9-427C-BDA6-68772AB0A787}"/>
              </a:ext>
            </a:extLst>
          </p:cNvPr>
          <p:cNvSpPr txBox="1"/>
          <p:nvPr/>
        </p:nvSpPr>
        <p:spPr>
          <a:xfrm>
            <a:off x="361110" y="484193"/>
            <a:ext cx="4668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BagMap</a:t>
            </a:r>
            <a:endParaRPr lang="pt-BR" sz="8800" b="1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76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Tecnologias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A76F8ED-EF18-4CF0-8511-65993CD5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1" y="1848389"/>
            <a:ext cx="1684555" cy="114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Node Js Icon of Flat style - Available in SVG, PNG, EPS, AI &amp; Icon ...">
            <a:extLst>
              <a:ext uri="{FF2B5EF4-FFF2-40B4-BE49-F238E27FC236}">
                <a16:creationId xmlns:a16="http://schemas.microsoft.com/office/drawing/2014/main" id="{9468A19F-C82A-4AAB-AD1F-CA3F4056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38" y="1802202"/>
            <a:ext cx="1331119" cy="13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A15ED9-0363-4410-BFC8-53E75C8C6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80" y="1918222"/>
            <a:ext cx="1031536" cy="1031536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6009A821-1081-4997-BAD6-027D14E7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56" y="1810618"/>
            <a:ext cx="1813548" cy="12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ttieFiles/lottie-player - webcomponents.org">
            <a:extLst>
              <a:ext uri="{FF2B5EF4-FFF2-40B4-BE49-F238E27FC236}">
                <a16:creationId xmlns:a16="http://schemas.microsoft.com/office/drawing/2014/main" id="{C78F97DC-B5B4-419D-A57B-BF567C8FC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18" y="1820602"/>
            <a:ext cx="1215253" cy="12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mysql-logo-png-transparent ⋆ Altyra - Desenvolvimento de Software">
            <a:extLst>
              <a:ext uri="{FF2B5EF4-FFF2-40B4-BE49-F238E27FC236}">
                <a16:creationId xmlns:a16="http://schemas.microsoft.com/office/drawing/2014/main" id="{5B672F55-31E2-48A9-96C3-D8EA1CBC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385" y="3847417"/>
            <a:ext cx="2047875" cy="14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745E20-1684-488D-A548-5C438C32D31D}"/>
              </a:ext>
            </a:extLst>
          </p:cNvPr>
          <p:cNvSpPr txBox="1"/>
          <p:nvPr/>
        </p:nvSpPr>
        <p:spPr>
          <a:xfrm>
            <a:off x="742324" y="1411979"/>
            <a:ext cx="1197941" cy="408623"/>
          </a:xfrm>
          <a:prstGeom prst="roundRect">
            <a:avLst/>
          </a:prstGeom>
          <a:solidFill>
            <a:srgbClr val="FF9F1C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Backend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0245FEE-AC7C-4231-AB21-AFC6D0702FC4}"/>
              </a:ext>
            </a:extLst>
          </p:cNvPr>
          <p:cNvSpPr/>
          <p:nvPr/>
        </p:nvSpPr>
        <p:spPr>
          <a:xfrm>
            <a:off x="742323" y="1420845"/>
            <a:ext cx="3921117" cy="1855712"/>
          </a:xfrm>
          <a:prstGeom prst="roundRect">
            <a:avLst/>
          </a:prstGeom>
          <a:noFill/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68F65E-9376-4AD6-A61C-65F62ED75A61}"/>
              </a:ext>
            </a:extLst>
          </p:cNvPr>
          <p:cNvSpPr txBox="1"/>
          <p:nvPr/>
        </p:nvSpPr>
        <p:spPr>
          <a:xfrm>
            <a:off x="711145" y="3574869"/>
            <a:ext cx="2060812" cy="408623"/>
          </a:xfrm>
          <a:prstGeom prst="roundRect">
            <a:avLst/>
          </a:prstGeom>
          <a:solidFill>
            <a:srgbClr val="FF9F1C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Banco de Dados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3031A0B-C3EA-41D7-BCF2-2A4501798E0C}"/>
              </a:ext>
            </a:extLst>
          </p:cNvPr>
          <p:cNvSpPr/>
          <p:nvPr/>
        </p:nvSpPr>
        <p:spPr>
          <a:xfrm>
            <a:off x="711145" y="3574868"/>
            <a:ext cx="3976259" cy="1869531"/>
          </a:xfrm>
          <a:prstGeom prst="roundRect">
            <a:avLst/>
          </a:prstGeom>
          <a:noFill/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78E027A-1926-4F92-84C4-ADF58034957F}"/>
              </a:ext>
            </a:extLst>
          </p:cNvPr>
          <p:cNvSpPr txBox="1"/>
          <p:nvPr/>
        </p:nvSpPr>
        <p:spPr>
          <a:xfrm>
            <a:off x="5750480" y="1411979"/>
            <a:ext cx="713550" cy="408623"/>
          </a:xfrm>
          <a:prstGeom prst="roundRect">
            <a:avLst/>
          </a:prstGeom>
          <a:solidFill>
            <a:srgbClr val="FF9F1C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22F3C59F-D45F-46CF-AA38-168D7C16C3CC}"/>
              </a:ext>
            </a:extLst>
          </p:cNvPr>
          <p:cNvSpPr/>
          <p:nvPr/>
        </p:nvSpPr>
        <p:spPr>
          <a:xfrm>
            <a:off x="5750479" y="1420845"/>
            <a:ext cx="5699198" cy="1855712"/>
          </a:xfrm>
          <a:prstGeom prst="roundRect">
            <a:avLst/>
          </a:prstGeom>
          <a:noFill/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20CB7C37-E418-4B2F-A984-2029F8C9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51" y="3971251"/>
            <a:ext cx="1813548" cy="12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LottieFiles/lottie-player - webcomponents.org">
            <a:extLst>
              <a:ext uri="{FF2B5EF4-FFF2-40B4-BE49-F238E27FC236}">
                <a16:creationId xmlns:a16="http://schemas.microsoft.com/office/drawing/2014/main" id="{B3CD1F43-F824-4440-B388-3C058A97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349" y="3983491"/>
            <a:ext cx="1215253" cy="12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069ADE8-9032-48DE-8074-B51DE9DF1202}"/>
              </a:ext>
            </a:extLst>
          </p:cNvPr>
          <p:cNvSpPr txBox="1"/>
          <p:nvPr/>
        </p:nvSpPr>
        <p:spPr>
          <a:xfrm>
            <a:off x="5744387" y="3574868"/>
            <a:ext cx="959382" cy="408623"/>
          </a:xfrm>
          <a:prstGeom prst="roundRect">
            <a:avLst/>
          </a:prstGeom>
          <a:solidFill>
            <a:srgbClr val="FF9F1C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E99D4B4E-DEF4-4F1B-A457-7C8606E9944E}"/>
              </a:ext>
            </a:extLst>
          </p:cNvPr>
          <p:cNvSpPr/>
          <p:nvPr/>
        </p:nvSpPr>
        <p:spPr>
          <a:xfrm>
            <a:off x="5744386" y="3583734"/>
            <a:ext cx="5699198" cy="1855712"/>
          </a:xfrm>
          <a:prstGeom prst="roundRect">
            <a:avLst/>
          </a:prstGeom>
          <a:noFill/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5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599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Serviços externos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FC1027AD-65FA-4432-8749-07E9D61B7EEE}"/>
              </a:ext>
            </a:extLst>
          </p:cNvPr>
          <p:cNvSpPr txBox="1">
            <a:spLocks/>
          </p:cNvSpPr>
          <p:nvPr/>
        </p:nvSpPr>
        <p:spPr>
          <a:xfrm>
            <a:off x="374904" y="1264202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Backend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Storage Firebase;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Distance API;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Geocoding API;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Places API.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Frontend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Autenticação pelo Google;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Directions API;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Maps Javascript API.</a:t>
            </a:r>
          </a:p>
        </p:txBody>
      </p:sp>
      <p:pic>
        <p:nvPicPr>
          <p:cNvPr id="24578" name="Picture 2" descr="Google Developers">
            <a:extLst>
              <a:ext uri="{FF2B5EF4-FFF2-40B4-BE49-F238E27FC236}">
                <a16:creationId xmlns:a16="http://schemas.microsoft.com/office/drawing/2014/main" id="{CEBA3F73-2929-4FEA-85D6-015F667AE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5"/>
          <a:stretch/>
        </p:blipFill>
        <p:spPr bwMode="auto">
          <a:xfrm>
            <a:off x="7726680" y="962931"/>
            <a:ext cx="3153020" cy="14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DSC SRM - powered by Google Developers | LinkedIn">
            <a:extLst>
              <a:ext uri="{FF2B5EF4-FFF2-40B4-BE49-F238E27FC236}">
                <a16:creationId xmlns:a16="http://schemas.microsoft.com/office/drawing/2014/main" id="{1CDBBB9E-04D9-4372-81C8-8A257333E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70" y="8124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Firebase, google icon">
            <a:extLst>
              <a:ext uri="{FF2B5EF4-FFF2-40B4-BE49-F238E27FC236}">
                <a16:creationId xmlns:a16="http://schemas.microsoft.com/office/drawing/2014/main" id="{BE1D4534-71BB-42A6-9858-3D871431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16" y="2622530"/>
            <a:ext cx="2691388" cy="269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1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Demonstração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Pc Svg Png Icon Free Download (#220788) - OnlineWebFonts.COM">
            <a:extLst>
              <a:ext uri="{FF2B5EF4-FFF2-40B4-BE49-F238E27FC236}">
                <a16:creationId xmlns:a16="http://schemas.microsoft.com/office/drawing/2014/main" id="{612FF21A-9910-4C1F-A91E-19004F3EF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95" y="1404346"/>
            <a:ext cx="4826073" cy="43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ícone Celular Livre de Miu Icons">
            <a:extLst>
              <a:ext uri="{FF2B5EF4-FFF2-40B4-BE49-F238E27FC236}">
                <a16:creationId xmlns:a16="http://schemas.microsoft.com/office/drawing/2014/main" id="{EBB5713C-5772-451C-B2C3-B3539C18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59" y="1404346"/>
            <a:ext cx="3595754" cy="38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B9B67F5-212A-4DEC-8490-C4800FD52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192" y="1770077"/>
            <a:ext cx="4108080" cy="2685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64D1341-42AA-4AFE-98F3-CAF0D8519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64" y="1786441"/>
            <a:ext cx="1816968" cy="28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6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Planejamento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AE26E62-BE8C-43A2-A8A3-0B6B7726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15" y="2342596"/>
            <a:ext cx="4305615" cy="312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CA6EACE-C383-4E6A-B09E-D15DBB1B3124}"/>
              </a:ext>
            </a:extLst>
          </p:cNvPr>
          <p:cNvSpPr txBox="1"/>
          <p:nvPr/>
        </p:nvSpPr>
        <p:spPr>
          <a:xfrm>
            <a:off x="3048762" y="335406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B99AE95-D17D-43A1-BBD5-89015FC4C27C}"/>
              </a:ext>
            </a:extLst>
          </p:cNvPr>
          <p:cNvSpPr txBox="1"/>
          <p:nvPr/>
        </p:nvSpPr>
        <p:spPr>
          <a:xfrm>
            <a:off x="1233678" y="1759541"/>
            <a:ext cx="3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Canvas</a:t>
            </a:r>
            <a:endParaRPr lang="pt-BR" sz="1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782ECC-7CCC-4868-B378-4C0747633166}"/>
              </a:ext>
            </a:extLst>
          </p:cNvPr>
          <p:cNvSpPr txBox="1"/>
          <p:nvPr/>
        </p:nvSpPr>
        <p:spPr>
          <a:xfrm>
            <a:off x="6980538" y="1759541"/>
            <a:ext cx="3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Análise SWOT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9533D3C4-8176-421C-A1BA-FAB76F91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4" y="2342596"/>
            <a:ext cx="1940266" cy="2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DECCE801-B011-4143-96DD-05CB8ADE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88" y="2342597"/>
            <a:ext cx="3155622" cy="217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0F7B4B65-69F4-4A35-A903-5A22EFA7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4" y="4622085"/>
            <a:ext cx="1940266" cy="97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6D6D523E-A9AA-418A-9C60-C254FCE46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28" y="4514958"/>
            <a:ext cx="3168716" cy="108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Documentações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0F7943-2EDC-4925-8D4D-DC9686A4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891" y="1823515"/>
            <a:ext cx="7642218" cy="35186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D3858B-5134-4840-B1CC-581BC619E70B}"/>
              </a:ext>
            </a:extLst>
          </p:cNvPr>
          <p:cNvSpPr txBox="1"/>
          <p:nvPr/>
        </p:nvSpPr>
        <p:spPr>
          <a:xfrm>
            <a:off x="4280916" y="1293131"/>
            <a:ext cx="363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Gitlab</a:t>
            </a:r>
            <a:endParaRPr lang="pt-BR" sz="24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GitLab Vector Logo - Download Free SVG Icon | Worldvectorlogo">
            <a:extLst>
              <a:ext uri="{FF2B5EF4-FFF2-40B4-BE49-F238E27FC236}">
                <a16:creationId xmlns:a16="http://schemas.microsoft.com/office/drawing/2014/main" id="{D4979749-AA0C-47A9-A2FF-21ADAE98A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Gitlab Logo Icon of Flat style - Available in SVG, PNG, EPS, AI ...">
            <a:extLst>
              <a:ext uri="{FF2B5EF4-FFF2-40B4-BE49-F238E27FC236}">
                <a16:creationId xmlns:a16="http://schemas.microsoft.com/office/drawing/2014/main" id="{FA4F5DFA-64DB-4B3B-AFAC-B1FD6DE57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03" y="4903419"/>
            <a:ext cx="1014984" cy="1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2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Documentações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A6EACE-C383-4E6A-B09E-D15DBB1B3124}"/>
              </a:ext>
            </a:extLst>
          </p:cNvPr>
          <p:cNvSpPr txBox="1"/>
          <p:nvPr/>
        </p:nvSpPr>
        <p:spPr>
          <a:xfrm>
            <a:off x="3048762" y="335406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3F36A5-EA0C-44DA-B577-F5AED5C7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0" y="1293131"/>
            <a:ext cx="5038435" cy="470253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D3858B-5134-4840-B1CC-581BC619E70B}"/>
              </a:ext>
            </a:extLst>
          </p:cNvPr>
          <p:cNvSpPr txBox="1"/>
          <p:nvPr/>
        </p:nvSpPr>
        <p:spPr>
          <a:xfrm>
            <a:off x="7005828" y="1217213"/>
            <a:ext cx="363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Figma</a:t>
            </a:r>
            <a:endParaRPr lang="pt-BR" sz="24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719DDB5-1E07-4880-87AE-7614FE3FC1FC}"/>
              </a:ext>
            </a:extLst>
          </p:cNvPr>
          <p:cNvSpPr txBox="1">
            <a:spLocks/>
          </p:cNvSpPr>
          <p:nvPr/>
        </p:nvSpPr>
        <p:spPr>
          <a:xfrm>
            <a:off x="6096000" y="1828554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FD8084A-6C39-4563-8863-7E6779EB13DE}"/>
              </a:ext>
            </a:extLst>
          </p:cNvPr>
          <p:cNvSpPr txBox="1">
            <a:spLocks/>
          </p:cNvSpPr>
          <p:nvPr/>
        </p:nvSpPr>
        <p:spPr>
          <a:xfrm>
            <a:off x="6023727" y="2727235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Desenho de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wireframes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;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Guia Visual.</a:t>
            </a:r>
          </a:p>
        </p:txBody>
      </p:sp>
      <p:pic>
        <p:nvPicPr>
          <p:cNvPr id="6146" name="Picture 2" descr="Create a Simple Icon with Figma Ellipse and Pen Tool from @jsjoeio ...">
            <a:extLst>
              <a:ext uri="{FF2B5EF4-FFF2-40B4-BE49-F238E27FC236}">
                <a16:creationId xmlns:a16="http://schemas.microsoft.com/office/drawing/2014/main" id="{E6F3575E-3F58-4D9B-B2F4-65F14BF11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84" y="5211122"/>
            <a:ext cx="1730043" cy="9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42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Documentações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D3858B-5134-4840-B1CC-581BC619E70B}"/>
              </a:ext>
            </a:extLst>
          </p:cNvPr>
          <p:cNvSpPr txBox="1"/>
          <p:nvPr/>
        </p:nvSpPr>
        <p:spPr>
          <a:xfrm>
            <a:off x="4280916" y="1249853"/>
            <a:ext cx="363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Banco de Dados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719DDB5-1E07-4880-87AE-7614FE3FC1FC}"/>
              </a:ext>
            </a:extLst>
          </p:cNvPr>
          <p:cNvSpPr txBox="1">
            <a:spLocks/>
          </p:cNvSpPr>
          <p:nvPr/>
        </p:nvSpPr>
        <p:spPr>
          <a:xfrm>
            <a:off x="6096000" y="1828554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Imagem 7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CFF492F2-EA27-4C79-A857-DCFDDE5C1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7812"/>
          <a:stretch/>
        </p:blipFill>
        <p:spPr>
          <a:xfrm>
            <a:off x="6759585" y="2191266"/>
            <a:ext cx="4029527" cy="3233682"/>
          </a:xfrm>
          <a:prstGeom prst="rect">
            <a:avLst/>
          </a:prstGeom>
        </p:spPr>
      </p:pic>
      <p:pic>
        <p:nvPicPr>
          <p:cNvPr id="14" name="Imagem 1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AF7EE97-5DF7-4750-BE55-1BAFFF98A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44" y="2191266"/>
            <a:ext cx="5105317" cy="3218688"/>
          </a:xfrm>
          <a:prstGeom prst="rect">
            <a:avLst/>
          </a:prstGeom>
        </p:spPr>
      </p:pic>
      <p:pic>
        <p:nvPicPr>
          <p:cNvPr id="7170" name="Picture 2" descr="brModelo | Linux IOMG">
            <a:extLst>
              <a:ext uri="{FF2B5EF4-FFF2-40B4-BE49-F238E27FC236}">
                <a16:creationId xmlns:a16="http://schemas.microsoft.com/office/drawing/2014/main" id="{38CFC0F7-B595-4D24-B1C8-AE6C2770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8" y="1877609"/>
            <a:ext cx="641273" cy="64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latório de banco de dados - ícones de computador grátis">
            <a:extLst>
              <a:ext uri="{FF2B5EF4-FFF2-40B4-BE49-F238E27FC236}">
                <a16:creationId xmlns:a16="http://schemas.microsoft.com/office/drawing/2014/main" id="{F9B9FB86-B599-4CD4-AC06-BA5484B37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1" y="5189776"/>
            <a:ext cx="470343" cy="4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24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Project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719DDB5-1E07-4880-87AE-7614FE3FC1FC}"/>
              </a:ext>
            </a:extLst>
          </p:cNvPr>
          <p:cNvSpPr txBox="1">
            <a:spLocks/>
          </p:cNvSpPr>
          <p:nvPr/>
        </p:nvSpPr>
        <p:spPr>
          <a:xfrm>
            <a:off x="6096000" y="1828554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4A4B43-5B07-48E6-9CAF-D6B5EEFD6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5" y="1327364"/>
            <a:ext cx="6152188" cy="424868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F60E378-3767-475B-A8E5-CA0860EB86C4}"/>
              </a:ext>
            </a:extLst>
          </p:cNvPr>
          <p:cNvSpPr txBox="1"/>
          <p:nvPr/>
        </p:nvSpPr>
        <p:spPr>
          <a:xfrm>
            <a:off x="7909999" y="2681186"/>
            <a:ext cx="36301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Planejamento das Tarefas</a:t>
            </a:r>
          </a:p>
        </p:txBody>
      </p:sp>
      <p:pic>
        <p:nvPicPr>
          <p:cNvPr id="9218" name="Picture 2" descr="Projeto ícone - ico,png,icns,Ícones download">
            <a:extLst>
              <a:ext uri="{FF2B5EF4-FFF2-40B4-BE49-F238E27FC236}">
                <a16:creationId xmlns:a16="http://schemas.microsoft.com/office/drawing/2014/main" id="{F469650F-768A-4614-8C20-A609798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17" y="2779364"/>
            <a:ext cx="634642" cy="63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2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Custos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5D3858B-5134-4840-B1CC-581BC619E70B}"/>
              </a:ext>
            </a:extLst>
          </p:cNvPr>
          <p:cNvSpPr txBox="1"/>
          <p:nvPr/>
        </p:nvSpPr>
        <p:spPr>
          <a:xfrm>
            <a:off x="4075353" y="1183485"/>
            <a:ext cx="3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Custo por sprint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719DDB5-1E07-4880-87AE-7614FE3FC1FC}"/>
              </a:ext>
            </a:extLst>
          </p:cNvPr>
          <p:cNvSpPr txBox="1">
            <a:spLocks/>
          </p:cNvSpPr>
          <p:nvPr/>
        </p:nvSpPr>
        <p:spPr>
          <a:xfrm>
            <a:off x="6085367" y="1638300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33E689C3-91F5-436D-B1D8-664E4B0A9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533682"/>
              </p:ext>
            </p:extLst>
          </p:nvPr>
        </p:nvGraphicFramePr>
        <p:xfrm>
          <a:off x="1297172" y="1638300"/>
          <a:ext cx="918653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D0673528-834E-445A-B137-AE5F7F45FED6}"/>
              </a:ext>
            </a:extLst>
          </p:cNvPr>
          <p:cNvSpPr txBox="1"/>
          <p:nvPr/>
        </p:nvSpPr>
        <p:spPr>
          <a:xfrm>
            <a:off x="715146" y="5950217"/>
            <a:ext cx="36301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Custo Final: R$ 25.062,08</a:t>
            </a:r>
          </a:p>
          <a:p>
            <a:pPr algn="ctr">
              <a:lnSpc>
                <a:spcPct val="100000"/>
              </a:lnSpc>
            </a:pPr>
            <a:endParaRPr lang="pt-BR" sz="20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77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5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448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719DDB5-1E07-4880-87AE-7614FE3FC1FC}"/>
              </a:ext>
            </a:extLst>
          </p:cNvPr>
          <p:cNvSpPr txBox="1">
            <a:spLocks/>
          </p:cNvSpPr>
          <p:nvPr/>
        </p:nvSpPr>
        <p:spPr>
          <a:xfrm>
            <a:off x="6096000" y="1828554"/>
            <a:ext cx="5138928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2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47472" y="158224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Integrantes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Rosto de mulher sorrindo&#10;&#10;Descrição gerada automaticamente">
            <a:extLst>
              <a:ext uri="{FF2B5EF4-FFF2-40B4-BE49-F238E27FC236}">
                <a16:creationId xmlns:a16="http://schemas.microsoft.com/office/drawing/2014/main" id="{5D1687DB-7DB9-4F53-8E23-FCE787ABE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>
            <a:off x="2335480" y="3547045"/>
            <a:ext cx="1422243" cy="1459452"/>
          </a:xfrm>
          <a:prstGeom prst="ellipse">
            <a:avLst/>
          </a:prstGeom>
        </p:spPr>
      </p:pic>
      <p:pic>
        <p:nvPicPr>
          <p:cNvPr id="10" name="Imagem 9" descr="Mulher de óculos sorrindo&#10;&#10;Descrição gerada automaticamente">
            <a:extLst>
              <a:ext uri="{FF2B5EF4-FFF2-40B4-BE49-F238E27FC236}">
                <a16:creationId xmlns:a16="http://schemas.microsoft.com/office/drawing/2014/main" id="{C5B5D26C-340C-451C-B704-BD58B17B7A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1"/>
          <a:stretch/>
        </p:blipFill>
        <p:spPr>
          <a:xfrm>
            <a:off x="347472" y="1429150"/>
            <a:ext cx="1389366" cy="1430299"/>
          </a:xfrm>
          <a:prstGeom prst="ellipse">
            <a:avLst/>
          </a:prstGeom>
        </p:spPr>
      </p:pic>
      <p:pic>
        <p:nvPicPr>
          <p:cNvPr id="12" name="Imagem 11" descr="Menino de camisa azul sorrindo&#10;&#10;Descrição gerada automaticamente">
            <a:extLst>
              <a:ext uri="{FF2B5EF4-FFF2-40B4-BE49-F238E27FC236}">
                <a16:creationId xmlns:a16="http://schemas.microsoft.com/office/drawing/2014/main" id="{E5CC4B3D-247A-4CED-826A-7CAE317A0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" b="23662"/>
          <a:stretch/>
        </p:blipFill>
        <p:spPr>
          <a:xfrm>
            <a:off x="8506386" y="1470082"/>
            <a:ext cx="1389366" cy="1389367"/>
          </a:xfrm>
          <a:prstGeom prst="ellipse">
            <a:avLst/>
          </a:prstGeom>
        </p:spPr>
      </p:pic>
      <p:pic>
        <p:nvPicPr>
          <p:cNvPr id="16" name="Imagem 15" descr="Homem olhando para o lado&#10;&#10;Descrição gerada automaticamente">
            <a:extLst>
              <a:ext uri="{FF2B5EF4-FFF2-40B4-BE49-F238E27FC236}">
                <a16:creationId xmlns:a16="http://schemas.microsoft.com/office/drawing/2014/main" id="{4ED598C1-220F-4BBD-BA7F-EC3F2959C1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00" y="1470083"/>
            <a:ext cx="1389366" cy="1389366"/>
          </a:xfrm>
          <a:prstGeom prst="ellipse">
            <a:avLst/>
          </a:prstGeom>
        </p:spPr>
      </p:pic>
      <p:pic>
        <p:nvPicPr>
          <p:cNvPr id="19" name="Imagem 18" descr="Homem de camisa preta&#10;&#10;Descrição gerada automaticamente">
            <a:extLst>
              <a:ext uri="{FF2B5EF4-FFF2-40B4-BE49-F238E27FC236}">
                <a16:creationId xmlns:a16="http://schemas.microsoft.com/office/drawing/2014/main" id="{857BF073-6A6D-4B50-B3B2-9F3E88609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86" y="3626214"/>
            <a:ext cx="1381273" cy="1381273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AB3A93-93ED-436F-974F-1C3CEC0EA72A}"/>
              </a:ext>
            </a:extLst>
          </p:cNvPr>
          <p:cNvSpPr txBox="1"/>
          <p:nvPr/>
        </p:nvSpPr>
        <p:spPr>
          <a:xfrm>
            <a:off x="1736838" y="1602925"/>
            <a:ext cx="19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Karolyne Matias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A9F40F-E6E1-4475-9E8D-2004FB317FB8}"/>
              </a:ext>
            </a:extLst>
          </p:cNvPr>
          <p:cNvSpPr txBox="1"/>
          <p:nvPr/>
        </p:nvSpPr>
        <p:spPr>
          <a:xfrm>
            <a:off x="3757723" y="370681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Ana Senne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2371CE-C951-477C-9AAA-BB80051A00AC}"/>
              </a:ext>
            </a:extLst>
          </p:cNvPr>
          <p:cNvSpPr txBox="1"/>
          <p:nvPr/>
        </p:nvSpPr>
        <p:spPr>
          <a:xfrm>
            <a:off x="8058859" y="3706814"/>
            <a:ext cx="14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Jean Cigoli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A0B56C-9252-4D03-9553-62875AA50B3D}"/>
              </a:ext>
            </a:extLst>
          </p:cNvPr>
          <p:cNvSpPr txBox="1"/>
          <p:nvPr/>
        </p:nvSpPr>
        <p:spPr>
          <a:xfrm>
            <a:off x="9895752" y="1612159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Marcos Yan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3D7657-E9DF-478B-A52E-64F3C21339F1}"/>
              </a:ext>
            </a:extLst>
          </p:cNvPr>
          <p:cNvSpPr txBox="1"/>
          <p:nvPr/>
        </p:nvSpPr>
        <p:spPr>
          <a:xfrm>
            <a:off x="5793666" y="1639653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Wallace Rossini</a:t>
            </a:r>
          </a:p>
        </p:txBody>
      </p:sp>
      <p:pic>
        <p:nvPicPr>
          <p:cNvPr id="1026" name="Picture 2" descr="Free Position Icon 4003 | Download Position Icon - 4003 | Image ...">
            <a:extLst>
              <a:ext uri="{FF2B5EF4-FFF2-40B4-BE49-F238E27FC236}">
                <a16:creationId xmlns:a16="http://schemas.microsoft.com/office/drawing/2014/main" id="{8138C0F4-0CB8-4EBE-B532-61B92718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56" y="4276771"/>
            <a:ext cx="321602" cy="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C62C8D-3872-41D3-B8F2-AB0FD316EAFB}"/>
              </a:ext>
            </a:extLst>
          </p:cNvPr>
          <p:cNvSpPr txBox="1"/>
          <p:nvPr/>
        </p:nvSpPr>
        <p:spPr>
          <a:xfrm>
            <a:off x="4022567" y="4246224"/>
            <a:ext cx="183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Desenvolvedora 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Mobile</a:t>
            </a:r>
          </a:p>
        </p:txBody>
      </p:sp>
      <p:pic>
        <p:nvPicPr>
          <p:cNvPr id="14" name="Picture 2" descr="Free Position Icon 4003 | Download Position Icon - 4003 | Image ...">
            <a:extLst>
              <a:ext uri="{FF2B5EF4-FFF2-40B4-BE49-F238E27FC236}">
                <a16:creationId xmlns:a16="http://schemas.microsoft.com/office/drawing/2014/main" id="{35F9D924-6AFD-4FCC-9E38-644AFF1E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752" y="2098868"/>
            <a:ext cx="321602" cy="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346DE2-E817-483D-AAAC-AF464101701C}"/>
              </a:ext>
            </a:extLst>
          </p:cNvPr>
          <p:cNvSpPr txBox="1"/>
          <p:nvPr/>
        </p:nvSpPr>
        <p:spPr>
          <a:xfrm>
            <a:off x="10122646" y="2068741"/>
            <a:ext cx="1721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Desenvolvedor 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Web</a:t>
            </a:r>
          </a:p>
        </p:txBody>
      </p:sp>
      <p:pic>
        <p:nvPicPr>
          <p:cNvPr id="22" name="Picture 2" descr="Free Position Icon 4003 | Download Position Icon - 4003 | Image ...">
            <a:extLst>
              <a:ext uri="{FF2B5EF4-FFF2-40B4-BE49-F238E27FC236}">
                <a16:creationId xmlns:a16="http://schemas.microsoft.com/office/drawing/2014/main" id="{22789F53-0772-4DE9-80FB-EBCB34BF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859" y="4241532"/>
            <a:ext cx="321602" cy="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974A9AD-A8A1-4143-A21A-75C870A4FBB0}"/>
              </a:ext>
            </a:extLst>
          </p:cNvPr>
          <p:cNvSpPr txBox="1"/>
          <p:nvPr/>
        </p:nvSpPr>
        <p:spPr>
          <a:xfrm>
            <a:off x="8313770" y="4210985"/>
            <a:ext cx="1721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Desenvolvedor 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Backend</a:t>
            </a:r>
          </a:p>
        </p:txBody>
      </p:sp>
      <p:pic>
        <p:nvPicPr>
          <p:cNvPr id="26" name="Picture 2" descr="Free Position Icon 4003 | Download Position Icon - 4003 | Image ...">
            <a:extLst>
              <a:ext uri="{FF2B5EF4-FFF2-40B4-BE49-F238E27FC236}">
                <a16:creationId xmlns:a16="http://schemas.microsoft.com/office/drawing/2014/main" id="{F65AC1B7-C370-4E8E-9D8D-EDF24349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89" y="2108186"/>
            <a:ext cx="321602" cy="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86C75249-EBE0-4A9D-9D32-06DEB5835328}"/>
              </a:ext>
            </a:extLst>
          </p:cNvPr>
          <p:cNvSpPr txBox="1"/>
          <p:nvPr/>
        </p:nvSpPr>
        <p:spPr>
          <a:xfrm>
            <a:off x="6096000" y="2077639"/>
            <a:ext cx="1721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Desenvolvedor 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Mobile</a:t>
            </a:r>
          </a:p>
        </p:txBody>
      </p:sp>
      <p:pic>
        <p:nvPicPr>
          <p:cNvPr id="30" name="Picture 2" descr="Free Position Icon 4003 | Download Position Icon - 4003 | Image ...">
            <a:extLst>
              <a:ext uri="{FF2B5EF4-FFF2-40B4-BE49-F238E27FC236}">
                <a16:creationId xmlns:a16="http://schemas.microsoft.com/office/drawing/2014/main" id="{F7E89A8C-E337-41F2-853B-65104710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51" y="2117502"/>
            <a:ext cx="321602" cy="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67CAC91D-FEB6-4498-94E9-4E1FC7F9CCC0}"/>
              </a:ext>
            </a:extLst>
          </p:cNvPr>
          <p:cNvSpPr txBox="1"/>
          <p:nvPr/>
        </p:nvSpPr>
        <p:spPr>
          <a:xfrm>
            <a:off x="2029362" y="2086955"/>
            <a:ext cx="183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Desenvolvedora </a:t>
            </a:r>
          </a:p>
          <a:p>
            <a:endParaRPr lang="pt-BR" sz="16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1" grpId="0"/>
      <p:bldP spid="15" grpId="0"/>
      <p:bldP spid="13" grpId="0"/>
      <p:bldP spid="18" grpId="0"/>
      <p:bldP spid="24" grpId="0"/>
      <p:bldP spid="28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47472" y="158224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8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Empresa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Missão, Visão e Valores – Organosolo">
            <a:extLst>
              <a:ext uri="{FF2B5EF4-FFF2-40B4-BE49-F238E27FC236}">
                <a16:creationId xmlns:a16="http://schemas.microsoft.com/office/drawing/2014/main" id="{B9441CD1-1770-4CC6-819C-84CFC9F96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r="68527" b="66405"/>
          <a:stretch/>
        </p:blipFill>
        <p:spPr bwMode="auto">
          <a:xfrm>
            <a:off x="374904" y="1248537"/>
            <a:ext cx="1673352" cy="1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issão, Visão e Valores – Organosolo">
            <a:extLst>
              <a:ext uri="{FF2B5EF4-FFF2-40B4-BE49-F238E27FC236}">
                <a16:creationId xmlns:a16="http://schemas.microsoft.com/office/drawing/2014/main" id="{143F0D8D-9691-49E5-885B-768F7A5C2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0" t="-927" r="36910" b="67332"/>
          <a:stretch/>
        </p:blipFill>
        <p:spPr bwMode="auto">
          <a:xfrm>
            <a:off x="1293876" y="2813155"/>
            <a:ext cx="1673352" cy="1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ssão, Visão e Valores – Organosolo">
            <a:extLst>
              <a:ext uri="{FF2B5EF4-FFF2-40B4-BE49-F238E27FC236}">
                <a16:creationId xmlns:a16="http://schemas.microsoft.com/office/drawing/2014/main" id="{B33A3D5F-2C9D-4543-8562-8B9CF040B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2" r="5008" b="66405"/>
          <a:stretch/>
        </p:blipFill>
        <p:spPr bwMode="auto">
          <a:xfrm>
            <a:off x="292608" y="4412610"/>
            <a:ext cx="1673352" cy="13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F23F08-616A-4EB5-8965-F632092038CE}"/>
              </a:ext>
            </a:extLst>
          </p:cNvPr>
          <p:cNvSpPr txBox="1"/>
          <p:nvPr/>
        </p:nvSpPr>
        <p:spPr>
          <a:xfrm>
            <a:off x="1926834" y="1510390"/>
            <a:ext cx="566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Proporcionar não apenas viagem mas sim experiência de vida.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91EE630-53B8-4AAB-9541-87A775C1C2A0}"/>
              </a:ext>
            </a:extLst>
          </p:cNvPr>
          <p:cNvSpPr txBox="1"/>
          <p:nvPr/>
        </p:nvSpPr>
        <p:spPr>
          <a:xfrm>
            <a:off x="3104827" y="2993370"/>
            <a:ext cx="8133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Crescer juntamente com o mercado de viagens, e ser reconhecida como a melhor plataforma de turismos do Brasil.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68F7863-D67B-4B27-BFF7-8F6C858B80AA}"/>
              </a:ext>
            </a:extLst>
          </p:cNvPr>
          <p:cNvSpPr txBox="1"/>
          <p:nvPr/>
        </p:nvSpPr>
        <p:spPr>
          <a:xfrm>
            <a:off x="1876542" y="4477159"/>
            <a:ext cx="75680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enevolência</a:t>
            </a:r>
          </a:p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cessibilidade</a:t>
            </a:r>
          </a:p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arantia</a:t>
            </a:r>
          </a:p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obilidade</a:t>
            </a:r>
          </a:p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venturas</a:t>
            </a:r>
          </a:p>
          <a:p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roatividade</a:t>
            </a:r>
          </a:p>
        </p:txBody>
      </p:sp>
    </p:spTree>
    <p:extLst>
      <p:ext uri="{BB962C8B-B14F-4D97-AF65-F5344CB8AC3E}">
        <p14:creationId xmlns:p14="http://schemas.microsoft.com/office/powerpoint/2010/main" val="89073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Think Jodie Whittaker Sticker by Doctor Who for iOS &amp; Android | GIPHY">
            <a:extLst>
              <a:ext uri="{FF2B5EF4-FFF2-40B4-BE49-F238E27FC236}">
                <a16:creationId xmlns:a16="http://schemas.microsoft.com/office/drawing/2014/main" id="{9DFE1C04-0462-4A62-B57A-63A0B8115C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" y="3322164"/>
            <a:ext cx="3672995" cy="367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B8E0CA9-0286-4BEA-B437-35C588B43190}"/>
              </a:ext>
            </a:extLst>
          </p:cNvPr>
          <p:cNvSpPr/>
          <p:nvPr/>
        </p:nvSpPr>
        <p:spPr>
          <a:xfrm flipH="1">
            <a:off x="548638" y="1461110"/>
            <a:ext cx="3108962" cy="1723757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1E5C5B"/>
                </a:solidFill>
                <a:latin typeface="Arial Rounded MT Bold" panose="020F0704030504030204" pitchFamily="34" charset="0"/>
              </a:rPr>
              <a:t>Encontrei um lugar novo, onde posso mostrar para as pessoas?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0EE1F1-A5E1-4EC2-8FF4-EA972D1D5D8D}"/>
              </a:ext>
            </a:extLst>
          </p:cNvPr>
          <p:cNvSpPr txBox="1"/>
          <p:nvPr/>
        </p:nvSpPr>
        <p:spPr>
          <a:xfrm>
            <a:off x="5350658" y="3827907"/>
            <a:ext cx="56138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“Agora sua experiência faz parte de nossa história, e ela tá disponível em nosso sistema”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2FD795-3BBA-47F7-A907-83D5BDCED43C}"/>
              </a:ext>
            </a:extLst>
          </p:cNvPr>
          <p:cNvSpPr txBox="1"/>
          <p:nvPr/>
        </p:nvSpPr>
        <p:spPr>
          <a:xfrm>
            <a:off x="5028446" y="1214992"/>
            <a:ext cx="6292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Segundo Daniele Picoli, cresce a demanda por viagens que atribuam uma experiência não apenas de turismo, e sim de vida.</a:t>
            </a:r>
          </a:p>
        </p:txBody>
      </p:sp>
    </p:spTree>
    <p:extLst>
      <p:ext uri="{BB962C8B-B14F-4D97-AF65-F5344CB8AC3E}">
        <p14:creationId xmlns:p14="http://schemas.microsoft.com/office/powerpoint/2010/main" val="13501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Proposta de valores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240242-AD4B-4C52-8FF7-22372CB38F97}"/>
              </a:ext>
            </a:extLst>
          </p:cNvPr>
          <p:cNvSpPr txBox="1"/>
          <p:nvPr/>
        </p:nvSpPr>
        <p:spPr>
          <a:xfrm>
            <a:off x="5648607" y="1402736"/>
            <a:ext cx="6042858" cy="307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Montar roteiro de viagem;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Ajudar a encontrar ou criar novos pontos turísticos;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Proporcionar experiências autênticas.</a:t>
            </a:r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91281EFC-B7CF-44D1-BE57-138909BC0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274526"/>
            <a:ext cx="4553712" cy="458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Para quem?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23B1B22-6157-47C1-909B-FD186661C064}"/>
              </a:ext>
            </a:extLst>
          </p:cNvPr>
          <p:cNvSpPr txBox="1"/>
          <p:nvPr/>
        </p:nvSpPr>
        <p:spPr>
          <a:xfrm>
            <a:off x="427792" y="2118943"/>
            <a:ext cx="43769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Estabelecimentos;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Pessoas que desejam viajar.</a:t>
            </a:r>
          </a:p>
        </p:txBody>
      </p:sp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AB77DEBE-281F-4575-BB3F-0EA483002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48" y="2780433"/>
            <a:ext cx="4425267" cy="40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Como?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57200" y="793690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F21F5B-87CD-40D8-AB46-8A4E4F98EEF9}"/>
              </a:ext>
            </a:extLst>
          </p:cNvPr>
          <p:cNvSpPr txBox="1"/>
          <p:nvPr/>
        </p:nvSpPr>
        <p:spPr>
          <a:xfrm>
            <a:off x="457200" y="1801368"/>
            <a:ext cx="6547104" cy="256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Nossa comunicação com os usuários, ocorrerá por meio de uma:</a:t>
            </a:r>
          </a:p>
          <a:p>
            <a:pPr>
              <a:lnSpc>
                <a:spcPct val="150000"/>
              </a:lnSpc>
            </a:pPr>
            <a:endParaRPr lang="pt-BR" sz="2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Plataforma Web;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Plataforma Mobile.</a:t>
            </a:r>
          </a:p>
        </p:txBody>
      </p:sp>
      <p:pic>
        <p:nvPicPr>
          <p:cNvPr id="8" name="Imagem 7" descr="Uma imagem contendo relógio&#10;&#10;Descrição gerada automaticamente">
            <a:extLst>
              <a:ext uri="{FF2B5EF4-FFF2-40B4-BE49-F238E27FC236}">
                <a16:creationId xmlns:a16="http://schemas.microsoft.com/office/drawing/2014/main" id="{1FA10363-9C6D-4E1E-B960-23B89C79E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14" y="503974"/>
            <a:ext cx="3714577" cy="37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68A6E-7CEF-4D5C-9BEF-31A2FA0DC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047"/>
            <a:ext cx="12192000" cy="12819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091276-AA32-4F71-AADB-501B98C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1" y="5737880"/>
            <a:ext cx="712353" cy="95828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0DEC7A8-8B62-4A6A-AD3B-33BF929C0E75}"/>
              </a:ext>
            </a:extLst>
          </p:cNvPr>
          <p:cNvSpPr txBox="1"/>
          <p:nvPr/>
        </p:nvSpPr>
        <p:spPr>
          <a:xfrm>
            <a:off x="374904" y="180809"/>
            <a:ext cx="376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Arquitetura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F7EEFA-7F00-420A-AD64-1495A0E1294B}"/>
              </a:ext>
            </a:extLst>
          </p:cNvPr>
          <p:cNvSpPr/>
          <p:nvPr/>
        </p:nvSpPr>
        <p:spPr>
          <a:xfrm>
            <a:off x="448056" y="812499"/>
            <a:ext cx="2331720" cy="66901"/>
          </a:xfrm>
          <a:prstGeom prst="roundRect">
            <a:avLst/>
          </a:prstGeom>
          <a:solidFill>
            <a:srgbClr val="FF9F1C"/>
          </a:solidFill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utoShape 2" descr="api - ícones de computador grátis">
            <a:extLst>
              <a:ext uri="{FF2B5EF4-FFF2-40B4-BE49-F238E27FC236}">
                <a16:creationId xmlns:a16="http://schemas.microsoft.com/office/drawing/2014/main" id="{CE5F151C-35D7-4C81-80E1-6B02CC76A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7488" y="3471884"/>
            <a:ext cx="1575816" cy="15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2" descr="api - ícones de computador grátis">
            <a:extLst>
              <a:ext uri="{FF2B5EF4-FFF2-40B4-BE49-F238E27FC236}">
                <a16:creationId xmlns:a16="http://schemas.microsoft.com/office/drawing/2014/main" id="{630416CD-4F01-4FAD-A7BB-17D11E290D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504" y="34718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AutoShape 2" descr="Cloud database - Free computer icons">
            <a:extLst>
              <a:ext uri="{FF2B5EF4-FFF2-40B4-BE49-F238E27FC236}">
                <a16:creationId xmlns:a16="http://schemas.microsoft.com/office/drawing/2014/main" id="{EC624D09-9A51-4293-9B8C-D6E053B7B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70904" y="36242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0" name="Picture 2" descr="ícone Banco de dados Livre de WHCompare Isometric Web Hosting ...">
            <a:extLst>
              <a:ext uri="{FF2B5EF4-FFF2-40B4-BE49-F238E27FC236}">
                <a16:creationId xmlns:a16="http://schemas.microsoft.com/office/drawing/2014/main" id="{B516C603-6D65-4747-BDC9-383F695A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9" y="1937012"/>
            <a:ext cx="1096661" cy="10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ícone Banco de dados Livre de WHCompare Isometric Web Hosting ...">
            <a:extLst>
              <a:ext uri="{FF2B5EF4-FFF2-40B4-BE49-F238E27FC236}">
                <a16:creationId xmlns:a16="http://schemas.microsoft.com/office/drawing/2014/main" id="{8670376F-FCEA-4772-B806-092AD13B7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39" y="4348012"/>
            <a:ext cx="1096661" cy="10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1EDE855-A4D8-4FF4-AADB-1ED3C89EA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6896" y="1816199"/>
            <a:ext cx="1359408" cy="135940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A265F19D-60CA-45A9-B5B8-E41C04C68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6296" y="2620256"/>
            <a:ext cx="1359408" cy="1359408"/>
          </a:xfrm>
          <a:prstGeom prst="rect">
            <a:avLst/>
          </a:prstGeom>
        </p:spPr>
      </p:pic>
      <p:pic>
        <p:nvPicPr>
          <p:cNvPr id="13314" name="Picture 2" descr="ícone Display, desktop, pc, computador Livre de Office">
            <a:extLst>
              <a:ext uri="{FF2B5EF4-FFF2-40B4-BE49-F238E27FC236}">
                <a16:creationId xmlns:a16="http://schemas.microsoft.com/office/drawing/2014/main" id="{0F1F5E81-DC72-412E-874A-1F42700C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78" y="11005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Mobile Phone Icon - 5113 - Dryicons">
            <a:extLst>
              <a:ext uri="{FF2B5EF4-FFF2-40B4-BE49-F238E27FC236}">
                <a16:creationId xmlns:a16="http://schemas.microsoft.com/office/drawing/2014/main" id="{00F69375-7100-45DF-93AA-E5D7C947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7778" l="9778" r="89778">
                        <a14:foregroundMark x1="24889" y1="12444" x2="45778" y2="1778"/>
                        <a14:foregroundMark x1="45778" y1="1778" x2="68889" y2="5778"/>
                        <a14:foregroundMark x1="68889" y1="5778" x2="72889" y2="52000"/>
                        <a14:foregroundMark x1="72889" y1="52000" x2="70667" y2="75111"/>
                        <a14:foregroundMark x1="70667" y1="75111" x2="57778" y2="94222"/>
                        <a14:foregroundMark x1="57778" y1="94222" x2="36000" y2="91556"/>
                        <a14:foregroundMark x1="36000" y1="91556" x2="30222" y2="69333"/>
                        <a14:foregroundMark x1="30222" y1="69333" x2="26222" y2="11556"/>
                        <a14:foregroundMark x1="39556" y1="4444" x2="61778" y2="5333"/>
                        <a14:foregroundMark x1="28444" y1="96000" x2="51556" y2="97778"/>
                        <a14:foregroundMark x1="51556" y1="97778" x2="69333" y2="9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942" y="3549407"/>
            <a:ext cx="1429852" cy="14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89B2CC3-3B7A-49A1-92B8-89F3B9A758CF}"/>
              </a:ext>
            </a:extLst>
          </p:cNvPr>
          <p:cNvCxnSpPr>
            <a:cxnSpLocks/>
            <a:stCxn id="14" idx="3"/>
            <a:endCxn id="13314" idx="1"/>
          </p:cNvCxnSpPr>
          <p:nvPr/>
        </p:nvCxnSpPr>
        <p:spPr>
          <a:xfrm flipV="1">
            <a:off x="6775704" y="2319736"/>
            <a:ext cx="2023874" cy="980224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3FA7C3E-9F00-427A-B71D-31FB8D38DD8B}"/>
              </a:ext>
            </a:extLst>
          </p:cNvPr>
          <p:cNvCxnSpPr>
            <a:cxnSpLocks/>
            <a:stCxn id="14" idx="3"/>
            <a:endCxn id="15362" idx="1"/>
          </p:cNvCxnSpPr>
          <p:nvPr/>
        </p:nvCxnSpPr>
        <p:spPr>
          <a:xfrm>
            <a:off x="6775704" y="3299960"/>
            <a:ext cx="1941238" cy="964373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87B1526-955B-4D5A-B93E-C30754A4CAFF}"/>
              </a:ext>
            </a:extLst>
          </p:cNvPr>
          <p:cNvCxnSpPr>
            <a:cxnSpLocks/>
            <a:stCxn id="14" idx="1"/>
            <a:endCxn id="8" idx="0"/>
          </p:cNvCxnSpPr>
          <p:nvPr/>
        </p:nvCxnSpPr>
        <p:spPr>
          <a:xfrm flipH="1">
            <a:off x="4032970" y="3299960"/>
            <a:ext cx="1383326" cy="1048052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52D22D2-2087-4772-A8CC-DBD14639653C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3746304" y="2495903"/>
            <a:ext cx="1669992" cy="804057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BE480EE-924F-4F9A-8071-881B73B9F5A2}"/>
              </a:ext>
            </a:extLst>
          </p:cNvPr>
          <p:cNvCxnSpPr>
            <a:cxnSpLocks/>
            <a:stCxn id="13" idx="1"/>
            <a:endCxn id="12290" idx="3"/>
          </p:cNvCxnSpPr>
          <p:nvPr/>
        </p:nvCxnSpPr>
        <p:spPr>
          <a:xfrm flipH="1" flipV="1">
            <a:off x="1417630" y="2485343"/>
            <a:ext cx="969266" cy="1056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398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236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Jean Cigoli</dc:creator>
  <cp:lastModifiedBy>Jean Cigoli</cp:lastModifiedBy>
  <cp:revision>5</cp:revision>
  <dcterms:created xsi:type="dcterms:W3CDTF">2020-07-24T23:42:44Z</dcterms:created>
  <dcterms:modified xsi:type="dcterms:W3CDTF">2020-07-28T00:07:07Z</dcterms:modified>
</cp:coreProperties>
</file>